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1388388" cy="302752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8BFFBF"/>
    <a:srgbClr val="3BFF94"/>
    <a:srgbClr val="FFFF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26" autoAdjust="0"/>
  </p:normalViewPr>
  <p:slideViewPr>
    <p:cSldViewPr>
      <p:cViewPr>
        <p:scale>
          <a:sx n="33" d="100"/>
          <a:sy n="33" d="100"/>
        </p:scale>
        <p:origin x="-930" y="-78"/>
      </p:cViewPr>
      <p:guideLst>
        <p:guide orient="horz" pos="9536"/>
        <p:guide pos="6737"/>
      </p:guideLst>
    </p:cSldViewPr>
  </p:slideViewPr>
  <p:notesTextViewPr>
    <p:cViewPr>
      <p:scale>
        <a:sx n="1" d="1"/>
        <a:sy n="1" d="1"/>
      </p:scale>
      <p:origin x="0" y="12"/>
    </p:cViewPr>
  </p:notesTextViewPr>
  <p:notesViewPr>
    <p:cSldViewPr>
      <p:cViewPr varScale="1">
        <p:scale>
          <a:sx n="53" d="100"/>
          <a:sy n="53" d="100"/>
        </p:scale>
        <p:origin x="-286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EE5BA-00F0-4C92-A1B7-E5C8B6980DE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26107-E8DF-477C-9743-5D3EC350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95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26107-E8DF-477C-9743-5D3EC3506F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63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129" y="9404945"/>
            <a:ext cx="18180130" cy="64895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8258" y="17155954"/>
            <a:ext cx="14971872" cy="77369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30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24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06584" y="1212423"/>
            <a:ext cx="4812387" cy="2583204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9421" y="1212423"/>
            <a:ext cx="14080689" cy="2583204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02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19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535" y="19454634"/>
            <a:ext cx="18180130" cy="601299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9535" y="12831933"/>
            <a:ext cx="18180130" cy="662270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1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419" y="7064227"/>
            <a:ext cx="9446538" cy="1998024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72431" y="7064227"/>
            <a:ext cx="9446538" cy="1998024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1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420" y="6776884"/>
            <a:ext cx="9450252" cy="282428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420" y="9601167"/>
            <a:ext cx="9450252" cy="174432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65008" y="6776884"/>
            <a:ext cx="9453965" cy="282428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65008" y="9601167"/>
            <a:ext cx="9453965" cy="174432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23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13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5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421" y="1205402"/>
            <a:ext cx="7036632" cy="51299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2269" y="1205408"/>
            <a:ext cx="11956703" cy="2583905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9421" y="6335380"/>
            <a:ext cx="7036632" cy="2070908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9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2277" y="21192649"/>
            <a:ext cx="12833033" cy="250191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2277" y="2705146"/>
            <a:ext cx="12833033" cy="181651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2277" y="23694561"/>
            <a:ext cx="12833033" cy="35531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82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423" y="1212412"/>
            <a:ext cx="19249549" cy="5045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423" y="7064227"/>
            <a:ext cx="19249549" cy="19980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9419" y="28060648"/>
            <a:ext cx="4990624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787CB-18CC-4955-912C-CC4503C70070}" type="datetimeFigureOut">
              <a:rPr lang="en-US" smtClean="0"/>
              <a:t>12/7/2012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07699" y="28060648"/>
            <a:ext cx="677299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28345" y="28060648"/>
            <a:ext cx="4990624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E876F-8B3E-4ECB-8DA7-B027CA6F5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6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7394" y="202406"/>
            <a:ext cx="13258800" cy="1969195"/>
          </a:xfrm>
        </p:spPr>
        <p:txBody>
          <a:bodyPr>
            <a:normAutofit fontScale="90000"/>
          </a:bodyPr>
          <a:lstStyle/>
          <a:p>
            <a:r>
              <a:rPr lang="en-US" sz="3100" dirty="0" smtClean="0">
                <a:latin typeface="Albertus Medium" pitchFamily="34" charset="0"/>
              </a:rPr>
              <a:t>TRƯỜNG ĐẠI HỌC BÁCH KHOA TP. HỒ CHÍ MINH</a:t>
            </a:r>
            <a:br>
              <a:rPr lang="en-US" sz="3100" dirty="0" smtClean="0">
                <a:latin typeface="Albertus Medium" pitchFamily="34" charset="0"/>
              </a:rPr>
            </a:br>
            <a:r>
              <a:rPr lang="en-US" sz="3100" b="1" dirty="0" smtClean="0">
                <a:latin typeface="Albertus Medium" pitchFamily="34" charset="0"/>
              </a:rPr>
              <a:t>KHOA </a:t>
            </a:r>
            <a:r>
              <a:rPr lang="en-US" sz="3100" b="1" dirty="0" err="1" smtClean="0">
                <a:latin typeface="Albertus Medium" pitchFamily="34" charset="0"/>
              </a:rPr>
              <a:t>KHOA</a:t>
            </a:r>
            <a:r>
              <a:rPr lang="en-US" sz="3100" b="1" dirty="0" smtClean="0">
                <a:latin typeface="Albertus Medium" pitchFamily="34" charset="0"/>
              </a:rPr>
              <a:t> HỌC VÀ KỸ THUẬT MÁY TÍNH</a:t>
            </a:r>
            <a:br>
              <a:rPr lang="en-US" sz="3100" b="1" dirty="0" smtClean="0">
                <a:latin typeface="Albertus Medium" pitchFamily="34" charset="0"/>
              </a:rPr>
            </a:br>
            <a:r>
              <a:rPr lang="en-US" sz="2800" b="1" dirty="0" smtClean="0">
                <a:latin typeface="Albertus Medium" pitchFamily="34" charset="0"/>
              </a:rPr>
              <a:t/>
            </a:r>
            <a:br>
              <a:rPr lang="en-US" sz="2800" b="1" dirty="0" smtClean="0">
                <a:latin typeface="Albertus Medium" pitchFamily="34" charset="0"/>
              </a:rPr>
            </a:br>
            <a:r>
              <a:rPr lang="en-US" sz="5300" b="1" dirty="0" smtClean="0">
                <a:solidFill>
                  <a:schemeClr val="accent2">
                    <a:lumMod val="75000"/>
                  </a:schemeClr>
                </a:solidFill>
                <a:latin typeface="Algerian" pitchFamily="82" charset="0"/>
              </a:rPr>
              <a:t>THỰC TẬP CÔNG NGHỆ PHẦN MỀM</a:t>
            </a:r>
            <a:endParaRPr lang="en-US" sz="5300" dirty="0">
              <a:solidFill>
                <a:schemeClr val="tx2">
                  <a:lumMod val="75000"/>
                </a:schemeClr>
              </a:solidFill>
              <a:latin typeface="Algerian" pitchFamily="82" charset="0"/>
            </a:endParaRPr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691" y="431006"/>
            <a:ext cx="1270983" cy="1270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4793" y="2645568"/>
            <a:ext cx="1203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Mô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tả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sản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phẩm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5045" y="8105120"/>
            <a:ext cx="6617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Đăng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kí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75630" y="13766006"/>
            <a:ext cx="9832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Thông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tin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về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cuốn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sách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752977" y="21331893"/>
            <a:ext cx="5783584" cy="1806713"/>
          </a:xfrm>
          <a:prstGeom prst="roundRect">
            <a:avLst>
              <a:gd name="adj" fmla="val 2159"/>
            </a:avLst>
          </a:prstGeom>
          <a:gradFill flip="none" rotWithShape="1">
            <a:gsLst>
              <a:gs pos="59000">
                <a:schemeClr val="bg1"/>
              </a:gs>
              <a:gs pos="1000">
                <a:schemeClr val="bg2">
                  <a:lumMod val="75000"/>
                </a:schemeClr>
              </a:gs>
              <a:gs pos="42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8100000" scaled="1"/>
            <a:tileRect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644769" y="27710605"/>
            <a:ext cx="13407391" cy="2209801"/>
          </a:xfrm>
          <a:prstGeom prst="roundRect">
            <a:avLst/>
          </a:prstGeom>
          <a:gradFill flip="none" rotWithShape="1">
            <a:gsLst>
              <a:gs pos="59000">
                <a:schemeClr val="bg1"/>
              </a:gs>
              <a:gs pos="1000">
                <a:schemeClr val="tx2">
                  <a:lumMod val="40000"/>
                  <a:lumOff val="60000"/>
                </a:schemeClr>
              </a:gs>
              <a:gs pos="42000">
                <a:schemeClr val="bg1"/>
              </a:gs>
              <a:gs pos="100000">
                <a:schemeClr val="tx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7663" indent="-347663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Hoàn chỉnh với các chức năng cơ bản: đăng nhập/xuất, đăng ký, tìm sách, đặt sách, nhận sách, trả sách,…</a:t>
            </a:r>
          </a:p>
          <a:p>
            <a:pPr marL="347663" indent="-347663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Một số chức năng nâng cao như nâng/hạ quyền user, thêm phân loại sách, gửi email thông báo tự động, đa ngôn ngữ.</a:t>
            </a:r>
          </a:p>
          <a:p>
            <a:pPr marL="347663" indent="-347663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Vẫn còn một số chức năng chưa hoàn thiện (thống kê, xem thông tin các thủ thư, sửa FAQ, sửa rule, đa ngôn ngữ).</a:t>
            </a:r>
          </a:p>
          <a:p>
            <a:pPr marL="347663" indent="-347663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Mục FAQ và Rule chưa có phiên bản tiếng Anh, một số trang gặp vấn đề về layout khi thay đổi kích thước trình duyệt.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69594" y="26621720"/>
            <a:ext cx="11580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Đánh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giá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sản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phẩm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123194" y="49723"/>
            <a:ext cx="6978288" cy="3204582"/>
          </a:xfrm>
          <a:prstGeom prst="rect">
            <a:avLst/>
          </a:prstGeom>
          <a:noFill/>
        </p:spPr>
        <p:txBody>
          <a:bodyPr wrap="square" lIns="64630" tIns="32315" rIns="64630" bIns="32315" rtlCol="0" anchor="ctr">
            <a:spAutoFit/>
          </a:bodyPr>
          <a:lstStyle/>
          <a:p>
            <a:r>
              <a:rPr lang="en-US" sz="3400" i="1" dirty="0" err="1" smtClean="0"/>
              <a:t>Nhóm</a:t>
            </a:r>
            <a:r>
              <a:rPr lang="en-US" sz="3400" i="1" dirty="0"/>
              <a:t>	</a:t>
            </a:r>
            <a:r>
              <a:rPr lang="en-US" sz="3400" i="1" dirty="0" smtClean="0"/>
              <a:t>			  </a:t>
            </a:r>
            <a:r>
              <a:rPr lang="en-US" sz="3400" b="1" i="1" dirty="0" smtClean="0"/>
              <a:t>  Crazy </a:t>
            </a:r>
            <a:endParaRPr lang="en-US" sz="3400" b="1" i="1" dirty="0" smtClean="0"/>
          </a:p>
          <a:p>
            <a:r>
              <a:rPr lang="en-US" sz="3400" i="1" dirty="0" err="1" smtClean="0"/>
              <a:t>Nguyễn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Văn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Quân</a:t>
            </a:r>
            <a:r>
              <a:rPr lang="en-US" sz="3400" i="1" dirty="0" smtClean="0"/>
              <a:t>   </a:t>
            </a:r>
            <a:r>
              <a:rPr lang="en-US" sz="3400" i="1" dirty="0" smtClean="0"/>
              <a:t>               50902143</a:t>
            </a:r>
            <a:endParaRPr lang="en-US" sz="3400" i="1" dirty="0" smtClean="0"/>
          </a:p>
          <a:p>
            <a:r>
              <a:rPr lang="en-US" sz="3400" i="1" dirty="0" err="1" smtClean="0"/>
              <a:t>Phạm</a:t>
            </a:r>
            <a:r>
              <a:rPr lang="en-US" sz="3400" i="1" dirty="0" smtClean="0"/>
              <a:t> </a:t>
            </a:r>
            <a:r>
              <a:rPr lang="en-US" sz="3400" i="1" dirty="0" smtClean="0"/>
              <a:t>Minh </a:t>
            </a:r>
            <a:r>
              <a:rPr lang="en-US" sz="3400" i="1" dirty="0" err="1" smtClean="0"/>
              <a:t>Thành</a:t>
            </a:r>
            <a:r>
              <a:rPr lang="en-US" sz="3400" i="1" dirty="0" smtClean="0"/>
              <a:t>  </a:t>
            </a:r>
            <a:r>
              <a:rPr lang="en-US" sz="3400" i="1" dirty="0" smtClean="0"/>
              <a:t>                50902476</a:t>
            </a:r>
            <a:endParaRPr lang="en-US" sz="3400" i="1" dirty="0" smtClean="0"/>
          </a:p>
          <a:p>
            <a:r>
              <a:rPr lang="en-US" sz="3400" i="1" dirty="0" err="1" smtClean="0"/>
              <a:t>Đinh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Trần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Thái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Sơn</a:t>
            </a:r>
            <a:r>
              <a:rPr lang="en-US" sz="3400" i="1" dirty="0"/>
              <a:t> </a:t>
            </a:r>
            <a:r>
              <a:rPr lang="en-US" sz="3400" i="1" dirty="0" smtClean="0"/>
              <a:t>                50902263</a:t>
            </a:r>
            <a:endParaRPr lang="en-US" sz="3400" i="1" dirty="0" smtClean="0"/>
          </a:p>
          <a:p>
            <a:r>
              <a:rPr lang="en-US" sz="3400" i="1" dirty="0" err="1" smtClean="0"/>
              <a:t>Nguyễn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Duy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Tài</a:t>
            </a:r>
            <a:r>
              <a:rPr lang="en-US" sz="3400" i="1" dirty="0"/>
              <a:t>       </a:t>
            </a:r>
            <a:r>
              <a:rPr lang="en-US" sz="3400" i="1" dirty="0" smtClean="0"/>
              <a:t>                50902316</a:t>
            </a:r>
            <a:endParaRPr lang="en-US" sz="3400" i="1" dirty="0" smtClean="0"/>
          </a:p>
          <a:p>
            <a:r>
              <a:rPr lang="en-US" sz="3400" i="1" dirty="0" err="1" smtClean="0"/>
              <a:t>Đặng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Ngọc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Vũ</a:t>
            </a:r>
            <a:r>
              <a:rPr lang="en-US" sz="3400" i="1" dirty="0"/>
              <a:t> </a:t>
            </a:r>
            <a:r>
              <a:rPr lang="en-US" sz="3400" i="1" dirty="0" smtClean="0"/>
              <a:t>        </a:t>
            </a:r>
            <a:r>
              <a:rPr lang="en-US" sz="3400" i="1" dirty="0" smtClean="0"/>
              <a:t> 		    50903332</a:t>
            </a:r>
            <a:endParaRPr lang="en-US" sz="3400" i="1" dirty="0"/>
          </a:p>
        </p:txBody>
      </p:sp>
      <p:sp>
        <p:nvSpPr>
          <p:cNvPr id="4" name="Rectangle 3"/>
          <p:cNvSpPr/>
          <p:nvPr/>
        </p:nvSpPr>
        <p:spPr>
          <a:xfrm>
            <a:off x="362151" y="3555205"/>
            <a:ext cx="4390825" cy="2819401"/>
          </a:xfrm>
          <a:prstGeom prst="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Hình</a:t>
            </a:r>
            <a:r>
              <a:rPr lang="en-US" sz="2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ảnh</a:t>
            </a:r>
            <a:endParaRPr lang="en-US" sz="2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42750" y="8827294"/>
            <a:ext cx="4993644" cy="2957512"/>
          </a:xfrm>
          <a:prstGeom prst="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Hình</a:t>
            </a:r>
            <a:r>
              <a:rPr lang="en-US" sz="2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ảnh</a:t>
            </a:r>
            <a:endParaRPr lang="en-US" sz="2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42750" y="20547806"/>
            <a:ext cx="3755950" cy="2765287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Chỉ có đối với thủ thư (admin) website.</a:t>
            </a:r>
          </a:p>
          <a:p>
            <a:pPr marL="342900" indent="-34290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Mục transactions trong Admin Panel</a:t>
            </a:r>
          </a:p>
          <a:p>
            <a:pPr marL="342900" indent="-34290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Received 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user 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đã nhận được sách.</a:t>
            </a:r>
          </a:p>
          <a:p>
            <a:pPr marL="342900" indent="-34290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Returned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 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user đã trả sách cho thư viện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endParaRPr lang="vi-VN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81900" y="8105120"/>
            <a:ext cx="6617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Thông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tin user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351794" y="8105120"/>
            <a:ext cx="6617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List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sách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42900" y="13766007"/>
            <a:ext cx="6617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Tìm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kiếm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sách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846594" y="16814006"/>
            <a:ext cx="9832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Hỗ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trợ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đa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ngôn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ngữ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83392" y="18109406"/>
            <a:ext cx="5707679" cy="1828800"/>
          </a:xfrm>
          <a:prstGeom prst="roundRect">
            <a:avLst>
              <a:gd name="adj" fmla="val 2159"/>
            </a:avLst>
          </a:prstGeom>
          <a:gradFill flip="none" rotWithShape="1">
            <a:gsLst>
              <a:gs pos="59000">
                <a:schemeClr val="bg1"/>
              </a:gs>
              <a:gs pos="1000">
                <a:schemeClr val="accent6">
                  <a:lumMod val="40000"/>
                  <a:lumOff val="60000"/>
                </a:schemeClr>
              </a:gs>
              <a:gs pos="42000">
                <a:schemeClr val="bg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00050" algn="ctr"/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Mô</a:t>
            </a:r>
            <a:r>
              <a:rPr lang="en-US" sz="2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tả</a:t>
            </a:r>
            <a:endParaRPr lang="en-US" sz="2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1931193" y="16966406"/>
            <a:ext cx="10644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Đăng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kí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/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hủy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mượn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sách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45394" y="20373320"/>
            <a:ext cx="10644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Nhận</a:t>
            </a:r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-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Trả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sách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0958349" y="20547149"/>
            <a:ext cx="3695011" cy="2765287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Chỉ có đối với thủ thư (admin) website.</a:t>
            </a:r>
          </a:p>
          <a:p>
            <a:pPr marL="342900" indent="-34290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Mục View Users trong Admin Panel.</a:t>
            </a:r>
          </a:p>
          <a:p>
            <a:pPr marL="342900" indent="-34290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View : xem thông tin chi tiết của một thành viên</a:t>
            </a:r>
          </a:p>
          <a:p>
            <a:pPr marL="342900" indent="-34290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Set/Unset Moderate : Nâng/hạ quyền của thành viên thư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viện</a:t>
            </a:r>
            <a:endParaRPr lang="vi-VN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5189994" y="21331893"/>
            <a:ext cx="5709767" cy="1806713"/>
          </a:xfrm>
          <a:prstGeom prst="roundRect">
            <a:avLst>
              <a:gd name="adj" fmla="val 2159"/>
            </a:avLst>
          </a:prstGeom>
          <a:gradFill flip="none" rotWithShape="1">
            <a:gsLst>
              <a:gs pos="59000">
                <a:schemeClr val="bg1"/>
              </a:gs>
              <a:gs pos="1000">
                <a:schemeClr val="bg2">
                  <a:lumMod val="75000"/>
                </a:schemeClr>
              </a:gs>
              <a:gs pos="42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8100000" scaled="1"/>
            <a:tileRect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00050" algn="ctr"/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Mô</a:t>
            </a:r>
            <a:r>
              <a:rPr lang="en-US" sz="2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tả</a:t>
            </a:r>
            <a:endParaRPr lang="en-US" sz="2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2599194" y="20556377"/>
            <a:ext cx="10644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Thông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tin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thành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viên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442750" y="23649920"/>
            <a:ext cx="3755950" cy="268908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Chỉ có đối với thủ thư (admin) website.</a:t>
            </a:r>
          </a:p>
          <a:p>
            <a:pPr marL="285750" indent="-28575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Mục View Books trong Admin Panel.</a:t>
            </a:r>
          </a:p>
          <a:p>
            <a:pPr marL="285750" indent="-28575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Edit: Xem và chỉnh sửa thông tin chi tiết của một cuốn sách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4752976" y="24456093"/>
            <a:ext cx="5783586" cy="1806713"/>
          </a:xfrm>
          <a:prstGeom prst="roundRect">
            <a:avLst>
              <a:gd name="adj" fmla="val 2159"/>
            </a:avLst>
          </a:prstGeom>
          <a:gradFill flip="none" rotWithShape="1">
            <a:gsLst>
              <a:gs pos="59000">
                <a:schemeClr val="bg1"/>
              </a:gs>
              <a:gs pos="1000">
                <a:schemeClr val="bg2">
                  <a:lumMod val="75000"/>
                </a:schemeClr>
              </a:gs>
              <a:gs pos="42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8100000" scaled="1"/>
            <a:tileRect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00050" algn="ctr"/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Mô</a:t>
            </a:r>
            <a:r>
              <a:rPr lang="en-US" sz="2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tả</a:t>
            </a:r>
            <a:endParaRPr lang="en-US" sz="2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0922795" y="23649920"/>
            <a:ext cx="3695008" cy="268908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indent="-400050"/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Chỉ có đối với thủ thư (admin) website.</a:t>
            </a:r>
          </a:p>
          <a:p>
            <a:pPr marL="400050" indent="-40005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Mục View Books trong Admin Panel.</a:t>
            </a:r>
          </a:p>
          <a:p>
            <a:pPr marL="400050" indent="-400050"/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•	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Tạo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mới</a:t>
            </a:r>
            <a:r>
              <a:rPr lang="en-US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: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Điền 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đầy đủ thông tin 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sá</a:t>
            </a:r>
            <a:r>
              <a:rPr lang="en-US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</a:t>
            </a:r>
            <a:r>
              <a:rPr lang="vi-VN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vi-VN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(tiêu đề, tác giả,…) và nhấn Create Book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5264824" y="24456093"/>
            <a:ext cx="5711137" cy="1730513"/>
          </a:xfrm>
          <a:prstGeom prst="roundRect">
            <a:avLst>
              <a:gd name="adj" fmla="val 2159"/>
            </a:avLst>
          </a:prstGeom>
          <a:gradFill flip="none" rotWithShape="1">
            <a:gsLst>
              <a:gs pos="59000">
                <a:schemeClr val="bg1"/>
              </a:gs>
              <a:gs pos="1000">
                <a:schemeClr val="bg2">
                  <a:lumMod val="75000"/>
                </a:schemeClr>
              </a:gs>
              <a:gs pos="42000">
                <a:schemeClr val="bg1"/>
              </a:gs>
              <a:gs pos="100000">
                <a:schemeClr val="bg2">
                  <a:lumMod val="75000"/>
                </a:schemeClr>
              </a:gs>
            </a:gsLst>
            <a:lin ang="8100000" scaled="1"/>
            <a:tileRect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00050" algn="ctr"/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Mô</a:t>
            </a:r>
            <a:r>
              <a:rPr lang="en-US" sz="2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tả</a:t>
            </a:r>
            <a:endParaRPr lang="en-US" sz="2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169194" y="23649920"/>
            <a:ext cx="10644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Thông</a:t>
            </a:r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tin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sách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099007" y="23649920"/>
            <a:ext cx="10644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Thêm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sách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8" name="Picture 67"/>
          <p:cNvPicPr/>
          <p:nvPr/>
        </p:nvPicPr>
        <p:blipFill>
          <a:blip r:embed="rId4"/>
          <a:stretch>
            <a:fillRect/>
          </a:stretch>
        </p:blipFill>
        <p:spPr>
          <a:xfrm>
            <a:off x="4603832" y="21077871"/>
            <a:ext cx="6105525" cy="2234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9" name="Picture 68"/>
          <p:cNvPicPr/>
          <p:nvPr/>
        </p:nvPicPr>
        <p:blipFill>
          <a:blip r:embed="rId5"/>
          <a:stretch>
            <a:fillRect/>
          </a:stretch>
        </p:blipFill>
        <p:spPr>
          <a:xfrm>
            <a:off x="15139301" y="21176458"/>
            <a:ext cx="5962181" cy="2136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0" name="Picture 69"/>
          <p:cNvPicPr/>
          <p:nvPr/>
        </p:nvPicPr>
        <p:blipFill>
          <a:blip r:embed="rId6"/>
          <a:stretch>
            <a:fillRect/>
          </a:stretch>
        </p:blipFill>
        <p:spPr>
          <a:xfrm>
            <a:off x="4603832" y="24357807"/>
            <a:ext cx="6105525" cy="1981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" name="Picture 70"/>
          <p:cNvPicPr/>
          <p:nvPr/>
        </p:nvPicPr>
        <p:blipFill>
          <a:blip r:embed="rId7"/>
          <a:stretch>
            <a:fillRect/>
          </a:stretch>
        </p:blipFill>
        <p:spPr>
          <a:xfrm>
            <a:off x="15032362" y="24420374"/>
            <a:ext cx="6019798" cy="1918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2" y="26594116"/>
            <a:ext cx="6552714" cy="33262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Rounded Rectangle 71"/>
          <p:cNvSpPr/>
          <p:nvPr/>
        </p:nvSpPr>
        <p:spPr>
          <a:xfrm>
            <a:off x="6503193" y="17172919"/>
            <a:ext cx="4033366" cy="2765287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User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vào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xem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thông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ti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 chi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tiết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của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cuốn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sách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để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xem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có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muốn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mượn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sách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không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Sau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đó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user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có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thể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click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để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mượn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hoặc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hủy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mượn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sách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nếu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không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vi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phạm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nội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quy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vi-VN" sz="2000" dirty="0">
              <a:solidFill>
                <a:schemeClr val="tx1"/>
              </a:solidFill>
              <a:latin typeface="Times New Roman" pitchFamily="18" charset="0"/>
              <a:ea typeface="Verdana" pitchFamily="34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7" y="8813006"/>
            <a:ext cx="6863831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73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594" y="8827294"/>
            <a:ext cx="6205141" cy="300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Picture 74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8464" y="8827294"/>
            <a:ext cx="6703693" cy="295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Picture 75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49" y="14473892"/>
            <a:ext cx="5710221" cy="2340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881" y="14451806"/>
            <a:ext cx="5876925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14"/>
          <a:stretch>
            <a:fillRect/>
          </a:stretch>
        </p:blipFill>
        <p:spPr>
          <a:xfrm>
            <a:off x="10922794" y="17521892"/>
            <a:ext cx="5715000" cy="2416313"/>
          </a:xfrm>
          <a:prstGeom prst="rect">
            <a:avLst/>
          </a:prstGeom>
        </p:spPr>
      </p:pic>
      <p:pic>
        <p:nvPicPr>
          <p:cNvPr id="79" name="Picture 78"/>
          <p:cNvPicPr/>
          <p:nvPr/>
        </p:nvPicPr>
        <p:blipFill>
          <a:blip r:embed="rId15"/>
          <a:stretch>
            <a:fillRect/>
          </a:stretch>
        </p:blipFill>
        <p:spPr>
          <a:xfrm>
            <a:off x="422048" y="17674292"/>
            <a:ext cx="5829922" cy="2290971"/>
          </a:xfrm>
          <a:prstGeom prst="rect">
            <a:avLst/>
          </a:prstGeom>
        </p:spPr>
      </p:pic>
      <p:sp>
        <p:nvSpPr>
          <p:cNvPr id="81" name="Rounded Rectangle 80"/>
          <p:cNvSpPr/>
          <p:nvPr/>
        </p:nvSpPr>
        <p:spPr>
          <a:xfrm>
            <a:off x="445983" y="12242007"/>
            <a:ext cx="6874136" cy="1524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130000"/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User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cần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account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để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sử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dụng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các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chức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năng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cửa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hệ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thống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.</a:t>
            </a:r>
          </a:p>
          <a:p>
            <a:pPr marL="285750" indent="-285750">
              <a:buSzPct val="130000"/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User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phải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điền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đầy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đủ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tin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theo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form.</a:t>
            </a:r>
          </a:p>
          <a:p>
            <a:pPr marL="285750" indent="-285750">
              <a:buSzPct val="130000"/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Đăng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kí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thành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công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, user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sẽ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nhận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được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mail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báo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của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hệ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thống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và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thể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đăng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nhập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en-US" dirty="0" smtClean="0">
              <a:solidFill>
                <a:schemeClr val="tx1"/>
              </a:solidFill>
              <a:latin typeface="Times New Roman" pitchFamily="18" charset="0"/>
              <a:ea typeface="Verdana" pitchFamily="34" charset="0"/>
              <a:cs typeface="Times New Roman" pitchFamily="18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656594" y="12242006"/>
            <a:ext cx="6205141" cy="1524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Nếu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account, user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thể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xem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tin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cá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nhân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của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mình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trang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này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, user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thể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click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chọn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“edit my info”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để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thay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đổi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chỉnh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sửa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tin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cá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nhân</a:t>
            </a:r>
            <a:endParaRPr lang="vi-VN" dirty="0">
              <a:solidFill>
                <a:schemeClr val="tx1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14390583" y="12242006"/>
            <a:ext cx="6661574" cy="1524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trang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này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, user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thể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xem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các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loại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thư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viện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.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Mỗi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cuốn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sẽ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một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số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tin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sơ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lược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về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nó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Để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xem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tin chi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tiết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, user click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chọn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cuốn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sách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đó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rPr>
              <a:t>.</a:t>
            </a:r>
            <a:endParaRPr lang="vi-VN" dirty="0">
              <a:solidFill>
                <a:schemeClr val="tx1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6567487" y="14048719"/>
            <a:ext cx="3969072" cy="2765287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User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có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thể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tìm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cuốn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sách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mình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cần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trong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trang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này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bằng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cách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điền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nội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dung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vào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ô search.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Có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thể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tìm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kiếm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theo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title, author, description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hoặc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tất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cả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các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thuộc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tính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trên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en-US" sz="2000" dirty="0" smtClean="0">
              <a:solidFill>
                <a:schemeClr val="tx1"/>
              </a:solidFill>
              <a:latin typeface="Times New Roman" pitchFamily="18" charset="0"/>
              <a:ea typeface="Verdana" pitchFamily="34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vi-VN" dirty="0">
              <a:solidFill>
                <a:schemeClr val="tx1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17024029" y="14048719"/>
            <a:ext cx="4033365" cy="2765287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User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click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chọn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một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cuốn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sách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để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xem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thông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tin chi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tiết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về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nó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Thông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tin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cuốn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sách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bao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gồm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: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tên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sách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mã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sách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chất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lượng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sách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tên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tác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giả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nhà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xuất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bản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,…</a:t>
            </a:r>
            <a:endParaRPr lang="en-US" sz="2000" dirty="0" smtClean="0">
              <a:solidFill>
                <a:schemeClr val="tx1"/>
              </a:solidFill>
              <a:latin typeface="Times New Roman" pitchFamily="18" charset="0"/>
              <a:ea typeface="Verdana" pitchFamily="34" charset="0"/>
              <a:cs typeface="Times New Roman" pitchFamily="18" charset="0"/>
            </a:endParaRPr>
          </a:p>
          <a:p>
            <a:pPr marL="342900" indent="-342900"/>
            <a:endParaRPr lang="en-US" sz="2000" dirty="0" smtClean="0">
              <a:solidFill>
                <a:schemeClr val="tx1"/>
              </a:solidFill>
              <a:latin typeface="Times New Roman" pitchFamily="18" charset="0"/>
              <a:ea typeface="Verdana" pitchFamily="34" charset="0"/>
              <a:cs typeface="Times New Roman" pitchFamily="18" charset="0"/>
            </a:endParaRPr>
          </a:p>
          <a:p>
            <a:pPr marL="342900" indent="-342900"/>
            <a:endParaRPr lang="vi-VN" sz="2000" dirty="0">
              <a:solidFill>
                <a:schemeClr val="tx1"/>
              </a:solidFill>
              <a:latin typeface="Times New Roman" pitchFamily="18" charset="0"/>
              <a:ea typeface="Verdana" pitchFamily="34" charset="0"/>
              <a:cs typeface="Times New Roman" pitchFamily="18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7024029" y="17096719"/>
            <a:ext cx="4033365" cy="2765287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Trang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web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hỗ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trợ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đa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ngôn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ngữ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bao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gồm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Tiếng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Anh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và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Tiếng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Việt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User click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chọn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biểu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tượng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“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lá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cờ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”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để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chuyển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đổi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giữa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các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ngôn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ngữ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ea typeface="Verdana" pitchFamily="34" charset="0"/>
                <a:cs typeface="Times New Roman" pitchFamily="18" charset="0"/>
              </a:rPr>
              <a:t>.</a:t>
            </a:r>
            <a:endParaRPr lang="vi-VN" sz="2000" dirty="0">
              <a:solidFill>
                <a:schemeClr val="tx1"/>
              </a:solidFill>
              <a:latin typeface="Times New Roman" pitchFamily="18" charset="0"/>
              <a:ea typeface="Verdana" pitchFamily="34" charset="0"/>
              <a:cs typeface="Times New Roman" pitchFamily="18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3353454"/>
            <a:ext cx="6722269" cy="3021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19" y="3353454"/>
            <a:ext cx="6854670" cy="3021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8464" y="3346310"/>
            <a:ext cx="6703693" cy="3028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Rounded Rectangle 86"/>
          <p:cNvSpPr/>
          <p:nvPr/>
        </p:nvSpPr>
        <p:spPr>
          <a:xfrm>
            <a:off x="375045" y="6603207"/>
            <a:ext cx="20600915" cy="1501914"/>
          </a:xfrm>
          <a:prstGeom prst="roundRect">
            <a:avLst/>
          </a:prstGeom>
          <a:gradFill flip="none" rotWithShape="1">
            <a:gsLst>
              <a:gs pos="59000">
                <a:schemeClr val="bg1"/>
              </a:gs>
              <a:gs pos="1000">
                <a:schemeClr val="tx2">
                  <a:lumMod val="40000"/>
                  <a:lumOff val="60000"/>
                </a:schemeClr>
              </a:gs>
              <a:gs pos="42000">
                <a:schemeClr val="bg1"/>
              </a:gs>
              <a:gs pos="100000">
                <a:schemeClr val="tx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7663" indent="-347663">
              <a:buFont typeface="Arial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CrazyLib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mượn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trả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sách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thư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viện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do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nhóm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Crazy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nền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tảng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Web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giúp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dùng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thư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viện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tra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cứu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mượn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trả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sách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thư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viện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Bên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cạnh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nó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cũng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giúp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thủ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thư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dễ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dàng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lý</a:t>
            </a:r>
            <a:endParaRPr lang="en-US" sz="2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7663" indent="-347663">
              <a:buFont typeface="Arial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CrazyLib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thiết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kế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chạy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trên</a:t>
            </a:r>
            <a:r>
              <a:rPr lang="en-US" sz="2000" dirty="0">
                <a:solidFill>
                  <a:schemeClr val="tx1"/>
                </a:solidFill>
              </a:rPr>
              <a:t> server </a:t>
            </a:r>
            <a:r>
              <a:rPr lang="en-US" sz="2000" dirty="0" err="1">
                <a:solidFill>
                  <a:schemeClr val="tx1"/>
                </a:solidFill>
              </a:rPr>
              <a:t>hỗ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trợ</a:t>
            </a:r>
            <a:r>
              <a:rPr lang="en-US" sz="2000" dirty="0">
                <a:solidFill>
                  <a:schemeClr val="tx1"/>
                </a:solidFill>
              </a:rPr>
              <a:t> Ruby on Rails, </a:t>
            </a:r>
            <a:r>
              <a:rPr lang="en-US" sz="2000" dirty="0" err="1">
                <a:solidFill>
                  <a:schemeClr val="tx1"/>
                </a:solidFill>
              </a:rPr>
              <a:t>MySql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r>
              <a:rPr lang="en-US" sz="2000" dirty="0" err="1">
                <a:solidFill>
                  <a:schemeClr val="tx1"/>
                </a:solidFill>
              </a:rPr>
              <a:t>Hệ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thống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phép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quản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lý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số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lượng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lớn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sách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trong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thư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viện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cũng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như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thành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viên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mượn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trả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sách</a:t>
            </a:r>
            <a:r>
              <a:rPr lang="en-US" sz="2000" dirty="0">
                <a:solidFill>
                  <a:schemeClr val="tx1"/>
                </a:solidFill>
              </a:rPr>
              <a:t> qua </a:t>
            </a:r>
            <a:r>
              <a:rPr lang="en-US" sz="2000" dirty="0" err="1">
                <a:solidFill>
                  <a:schemeClr val="tx1"/>
                </a:solidFill>
              </a:rPr>
              <a:t>hệ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thống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này</a:t>
            </a:r>
            <a:r>
              <a:rPr lang="en-US" sz="2000" dirty="0">
                <a:solidFill>
                  <a:schemeClr val="tx1"/>
                </a:solidFill>
              </a:rPr>
              <a:t>. Crazy Lib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hiện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một</a:t>
            </a:r>
            <a:r>
              <a:rPr lang="en-US" sz="2000" dirty="0">
                <a:solidFill>
                  <a:schemeClr val="tx1"/>
                </a:solidFill>
              </a:rPr>
              <a:t> website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nhiều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chức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năng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nhằm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phục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vụ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quá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trình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kiểm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soát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và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quản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lý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mượn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trả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sách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của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thư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viện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512594" y="2009120"/>
            <a:ext cx="1203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</a:rPr>
              <a:t>website </a:t>
            </a:r>
            <a:r>
              <a:rPr lang="en-US" sz="5000" b="1" dirty="0" err="1">
                <a:solidFill>
                  <a:schemeClr val="accent1"/>
                </a:solidFill>
              </a:rPr>
              <a:t>quản</a:t>
            </a:r>
            <a:r>
              <a:rPr lang="en-US" sz="5000" b="1" dirty="0">
                <a:solidFill>
                  <a:schemeClr val="accent1"/>
                </a:solidFill>
              </a:rPr>
              <a:t> </a:t>
            </a:r>
            <a:r>
              <a:rPr lang="en-US" sz="5000" b="1" dirty="0" err="1">
                <a:solidFill>
                  <a:schemeClr val="accent1"/>
                </a:solidFill>
              </a:rPr>
              <a:t>lý</a:t>
            </a:r>
            <a:r>
              <a:rPr lang="en-US" sz="5000" b="1" dirty="0">
                <a:solidFill>
                  <a:schemeClr val="accent1"/>
                </a:solidFill>
              </a:rPr>
              <a:t> </a:t>
            </a:r>
            <a:r>
              <a:rPr lang="en-US" sz="5000" b="1" dirty="0" err="1" smtClean="0">
                <a:solidFill>
                  <a:schemeClr val="accent1"/>
                </a:solidFill>
              </a:rPr>
              <a:t>thư</a:t>
            </a:r>
            <a:r>
              <a:rPr lang="en-US" sz="5000" b="1" dirty="0" smtClean="0">
                <a:solidFill>
                  <a:schemeClr val="accent1"/>
                </a:solidFill>
              </a:rPr>
              <a:t> </a:t>
            </a:r>
            <a:r>
              <a:rPr lang="en-US" sz="5000" b="1" dirty="0" err="1" smtClean="0">
                <a:solidFill>
                  <a:schemeClr val="accent1"/>
                </a:solidFill>
              </a:rPr>
              <a:t>viện</a:t>
            </a:r>
            <a:endParaRPr lang="en-US" sz="5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5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</TotalTime>
  <Words>488</Words>
  <Application>Microsoft Office PowerPoint</Application>
  <PresentationFormat>Custom</PresentationFormat>
  <Paragraphs>63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TRƯỜNG ĐẠI HỌC BÁCH KHOA TP. HỒ CHÍ MINH KHOA KHOA HỌC VÀ KỸ THUẬT MÁY TÍNH  THỰC TẬP CÔNG NGHỆ PHẦN MỀM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Tuyen</dc:creator>
  <cp:lastModifiedBy>Mr Vu</cp:lastModifiedBy>
  <cp:revision>111</cp:revision>
  <dcterms:created xsi:type="dcterms:W3CDTF">2012-10-17T08:42:20Z</dcterms:created>
  <dcterms:modified xsi:type="dcterms:W3CDTF">2012-12-07T02:39:35Z</dcterms:modified>
</cp:coreProperties>
</file>